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Row>
  </a:tblStyle>
  <a:tblStyle styleId="{C7B018BB-80A7-4F77-B60F-C8B233D01FF8}"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25400" cap="flat">
              <a:solidFill>
                <a:srgbClr val="FFFFFF"/>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1">
                  <a:lumOff val="13543"/>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FFFFFF"/>
      </a:tcTxStyle>
      <a:tcStyle>
        <a:tcBdr>
          <a:left>
            <a:ln w="12700" cap="flat">
              <a:solidFill>
                <a:srgbClr val="A9A9A9"/>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09D00"/>
          </a:solidFill>
        </a:fill>
      </a:tcStyle>
    </a:firstCol>
    <a:lastRow>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27002"/>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E3E5E8"/>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E3E5E8"/>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E3E5E8"/>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6AA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6AAA9"/>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262727"/>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42424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6498" y="11839048"/>
            <a:ext cx="21971003" cy="636979"/>
          </a:xfrm>
          <a:prstGeom prst="rect">
            <a:avLst/>
          </a:prstGeom>
        </p:spPr>
        <p:txBody>
          <a:bodyPr lIns="45719" tIns="45719" rIns="45719" bIns="45719" anchor="b"/>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6500" y="7196865"/>
            <a:ext cx="21971000"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xfrm>
            <a:off x="12007748" y="13080999"/>
            <a:ext cx="368504"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7" name="Body Level One…"/>
          <p:cNvSpPr txBox="1"/>
          <p:nvPr>
            <p:ph type="body" idx="1" hasCustomPrompt="1"/>
          </p:nvPr>
        </p:nvSpPr>
        <p:spPr>
          <a:xfrm>
            <a:off x="1206500" y="935258"/>
            <a:ext cx="21971000" cy="7359063"/>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nchor="ct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862804876_960x639.jpg"/>
          <p:cNvSpPr/>
          <p:nvPr>
            <p:ph type="pic" sz="quarter" idx="21"/>
          </p:nvPr>
        </p:nvSpPr>
        <p:spPr>
          <a:xfrm>
            <a:off x="15430500" y="7085409"/>
            <a:ext cx="8128000" cy="5410201"/>
          </a:xfrm>
          <a:prstGeom prst="rect">
            <a:avLst/>
          </a:prstGeom>
        </p:spPr>
        <p:txBody>
          <a:bodyPr lIns="91439" tIns="45719" rIns="91439" bIns="45719">
            <a:noAutofit/>
          </a:bodyPr>
          <a:lstStyle/>
          <a:p>
            <a:pPr/>
          </a:p>
        </p:txBody>
      </p:sp>
      <p:sp>
        <p:nvSpPr>
          <p:cNvPr id="125" name="824910546_2681x1332.jpg"/>
          <p:cNvSpPr/>
          <p:nvPr>
            <p:ph type="pic" idx="22"/>
          </p:nvPr>
        </p:nvSpPr>
        <p:spPr>
          <a:xfrm>
            <a:off x="-2933700" y="1270000"/>
            <a:ext cx="22699133" cy="11277600"/>
          </a:xfrm>
          <a:prstGeom prst="rect">
            <a:avLst/>
          </a:prstGeom>
        </p:spPr>
        <p:txBody>
          <a:bodyPr lIns="91439" tIns="45719" rIns="91439" bIns="45719">
            <a:noAutofit/>
          </a:bodyPr>
          <a:lstStyle/>
          <a:p>
            <a:pPr/>
          </a:p>
        </p:txBody>
      </p:sp>
      <p:sp>
        <p:nvSpPr>
          <p:cNvPr id="126" name="575395635_960x639.jpg"/>
          <p:cNvSpPr/>
          <p:nvPr>
            <p:ph type="pic" sz="quarter" idx="23"/>
          </p:nvPr>
        </p:nvSpPr>
        <p:spPr>
          <a:xfrm>
            <a:off x="15430500" y="1270000"/>
            <a:ext cx="8128000" cy="5410200"/>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Image"/>
          <p:cNvSpPr/>
          <p:nvPr>
            <p:ph type="pic" idx="21"/>
          </p:nvPr>
        </p:nvSpPr>
        <p:spPr>
          <a:xfrm>
            <a:off x="-1511300" y="-3721100"/>
            <a:ext cx="28511500" cy="19030242"/>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Image"/>
          <p:cNvSpPr/>
          <p:nvPr>
            <p:ph type="pic" idx="21"/>
          </p:nvPr>
        </p:nvSpPr>
        <p:spPr>
          <a:xfrm>
            <a:off x="-431800" y="-4038600"/>
            <a:ext cx="29464000" cy="18034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44688"/>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 </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3" name="Body Level One…"/>
          <p:cNvSpPr txBox="1"/>
          <p:nvPr>
            <p:ph type="body" sz="quarter" idx="1" hasCustomPrompt="1"/>
          </p:nvPr>
        </p:nvSpPr>
        <p:spPr>
          <a:xfrm>
            <a:off x="1206500" y="7060576"/>
            <a:ext cx="9779000" cy="5382403"/>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4" name="92709243_1322x1323.jpeg"/>
          <p:cNvSpPr/>
          <p:nvPr>
            <p:ph type="pic" sz="half" idx="21"/>
          </p:nvPr>
        </p:nvSpPr>
        <p:spPr>
          <a:xfrm>
            <a:off x="12052303" y="1270000"/>
            <a:ext cx="11188406" cy="11209889"/>
          </a:xfrm>
          <a:prstGeom prst="rect">
            <a:avLst/>
          </a:prstGeom>
        </p:spPr>
        <p:txBody>
          <a:bodyPr lIns="91439" tIns="45719" rIns="91439" bIns="45719">
            <a:noAutofit/>
          </a:bodyPr>
          <a:lstStyle/>
          <a:p>
            <a:pP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Title"/>
          <p:cNvSpPr txBox="1"/>
          <p:nvPr>
            <p:ph type="title" hasCustomPrompt="1"/>
          </p:nvPr>
        </p:nvSpPr>
        <p:spPr>
          <a:xfrm>
            <a:off x="1206500" y="952500"/>
            <a:ext cx="9779000" cy="1435100"/>
          </a:xfrm>
          <a:prstGeom prst="rect">
            <a:avLst/>
          </a:prstGeom>
        </p:spPr>
        <p:txBody>
          <a:bodyPr/>
          <a:lstStyle/>
          <a:p>
            <a:pPr/>
            <a:r>
              <a:t>Slide Title</a:t>
            </a:r>
          </a:p>
        </p:txBody>
      </p:sp>
      <p:sp>
        <p:nvSpPr>
          <p:cNvPr id="61" name="Slide Subtitle"/>
          <p:cNvSpPr txBox="1"/>
          <p:nvPr>
            <p:ph type="body" sz="quarter" idx="21" hasCustomPrompt="1"/>
          </p:nvPr>
        </p:nvSpPr>
        <p:spPr>
          <a:xfrm>
            <a:off x="1206500" y="2245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2" name="Body Level One…"/>
          <p:cNvSpPr txBox="1"/>
          <p:nvPr>
            <p:ph type="body" sz="half" idx="1" hasCustomPrompt="1"/>
          </p:nvPr>
        </p:nvSpPr>
        <p:spPr>
          <a:xfrm>
            <a:off x="1206500" y="4248504"/>
            <a:ext cx="9779000" cy="8256012"/>
          </a:xfrm>
          <a:prstGeom prst="rect">
            <a:avLst/>
          </a:prstGeom>
        </p:spPr>
        <p:txBody>
          <a:bodyPr/>
          <a:lstStyle/>
          <a:p>
            <a:pPr/>
            <a:r>
              <a:t>Slide bullet text</a:t>
            </a:r>
          </a:p>
          <a:p>
            <a:pPr lvl="1"/>
            <a:r>
              <a:t/>
            </a:r>
          </a:p>
          <a:p>
            <a:pPr lvl="2"/>
            <a:r>
              <a:t/>
            </a:r>
          </a:p>
          <a:p>
            <a:pPr lvl="3"/>
            <a:r>
              <a:t/>
            </a:r>
          </a:p>
          <a:p>
            <a:pPr lvl="4"/>
            <a:r>
              <a:t/>
            </a:r>
          </a:p>
        </p:txBody>
      </p:sp>
      <p:sp>
        <p:nvSpPr>
          <p:cNvPr id="63" name="824910546_2681x1332.jpg"/>
          <p:cNvSpPr/>
          <p:nvPr>
            <p:ph type="pic" idx="22"/>
          </p:nvPr>
        </p:nvSpPr>
        <p:spPr>
          <a:xfrm>
            <a:off x="6380200" y="1263848"/>
            <a:ext cx="22529801" cy="11193471"/>
          </a:xfrm>
          <a:prstGeom prst="rect">
            <a:avLst/>
          </a:prstGeom>
        </p:spPr>
        <p:txBody>
          <a:bodyPr lIns="91439" tIns="45719" rIns="91439" bIns="45719">
            <a:noAutofit/>
          </a:bodyPr>
          <a:lstStyle/>
          <a:p>
            <a:pP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952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952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THE STRUCTURE OF PHILADELPHIA 1"/>
          <p:cNvSpPr txBox="1"/>
          <p:nvPr>
            <p:ph type="ctrTitle"/>
          </p:nvPr>
        </p:nvSpPr>
        <p:spPr>
          <a:prstGeom prst="rect">
            <a:avLst/>
          </a:prstGeom>
        </p:spPr>
        <p:txBody>
          <a:bodyPr/>
          <a:lstStyle/>
          <a:p>
            <a:pPr/>
            <a:r>
              <a:t>THE STRUCTURE OF PHILADELPHIA 1</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Romans 2:6 who will render to every man according to his works: 7 to them that by patience in well-doing seek for glory and honor and incorruption, eternal life"/>
          <p:cNvSpPr txBox="1"/>
          <p:nvPr>
            <p:ph type="title"/>
          </p:nvPr>
        </p:nvSpPr>
        <p:spPr>
          <a:xfrm>
            <a:off x="1241482" y="1684598"/>
            <a:ext cx="20966983" cy="8686966"/>
          </a:xfrm>
          <a:prstGeom prst="rect">
            <a:avLst/>
          </a:prstGeom>
        </p:spPr>
        <p:txBody>
          <a:bodyPr/>
          <a:lstStyle/>
          <a:p>
            <a:pPr defTabSz="2316421">
              <a:defRPr spc="-220" sz="11020"/>
            </a:pPr>
            <a:r>
              <a:t>Romans 2:6 </a:t>
            </a:r>
            <a:r>
              <a:rPr>
                <a:solidFill>
                  <a:schemeClr val="accent5">
                    <a:hueOff val="106044"/>
                    <a:satOff val="10158"/>
                    <a:lumOff val="16042"/>
                  </a:schemeClr>
                </a:solidFill>
              </a:rPr>
              <a:t>who will render to every man according to his works:</a:t>
            </a:r>
            <a:r>
              <a:t> 7 to them that by patience in well-doing </a:t>
            </a:r>
            <a:r>
              <a:rPr>
                <a:solidFill>
                  <a:schemeClr val="accent6">
                    <a:satOff val="15236"/>
                    <a:lumOff val="17673"/>
                  </a:schemeClr>
                </a:solidFill>
              </a:rPr>
              <a:t>seek for glory and honor and incorruption, eternal life</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Matthew 7:21 Not every one that saith unto me, Lord, Lord, shall enter into the kingdom of heaven; but he that doeth the will of my Father who is in heaven. 22 Many will say to me in that day, Lord, Lord, did we not prophesy by thy name, and by thy name "/>
          <p:cNvSpPr txBox="1"/>
          <p:nvPr>
            <p:ph type="title"/>
          </p:nvPr>
        </p:nvSpPr>
        <p:spPr>
          <a:xfrm>
            <a:off x="1241482" y="1684598"/>
            <a:ext cx="20966983" cy="8686966"/>
          </a:xfrm>
          <a:prstGeom prst="rect">
            <a:avLst/>
          </a:prstGeom>
        </p:spPr>
        <p:txBody>
          <a:bodyPr/>
          <a:lstStyle/>
          <a:p>
            <a:pPr defTabSz="1438619">
              <a:defRPr spc="-136" sz="6843"/>
            </a:pPr>
            <a:r>
              <a:t>Matthew 7:21 Not every one that saith unto me, Lord, Lord, shall enter into the kingdom of heaven; </a:t>
            </a:r>
            <a:r>
              <a:rPr>
                <a:solidFill>
                  <a:schemeClr val="accent1">
                    <a:lumOff val="13575"/>
                  </a:schemeClr>
                </a:solidFill>
              </a:rPr>
              <a:t>but he that doeth the will of my Father who is in heaven.</a:t>
            </a:r>
            <a:r>
              <a:t> 22 Many will say to me in that day, Lord, Lord, did we not prophesy by thy name, and by thy name cast out demons, and by thy name do many [a]mighty works? 23 And then will I profess unto them, </a:t>
            </a:r>
            <a:r>
              <a:rPr>
                <a:solidFill>
                  <a:schemeClr val="accent4">
                    <a:hueOff val="475731"/>
                    <a:satOff val="-4338"/>
                    <a:lumOff val="10182"/>
                  </a:schemeClr>
                </a:solidFill>
              </a:rPr>
              <a:t>I never knew you: depart from me, ye that work iniquity.</a:t>
            </a:r>
            <a:endParaRPr>
              <a:solidFill>
                <a:schemeClr val="accent4">
                  <a:hueOff val="475731"/>
                  <a:satOff val="-4338"/>
                  <a:lumOff val="10182"/>
                </a:schemeClr>
              </a:solidFill>
            </a:endParaR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James 2:14 What [is] the profit, my brethren, if any one say he have faith, but have not works? can faith save him?15 Now if a brother or a sister is naked and destitute of daily food,16 and one from amongst you say to them, Go in peace, be warmed and fi"/>
          <p:cNvSpPr txBox="1"/>
          <p:nvPr>
            <p:ph type="title"/>
          </p:nvPr>
        </p:nvSpPr>
        <p:spPr>
          <a:xfrm>
            <a:off x="1241482" y="1684598"/>
            <a:ext cx="20966983" cy="8686966"/>
          </a:xfrm>
          <a:prstGeom prst="rect">
            <a:avLst/>
          </a:prstGeom>
        </p:spPr>
        <p:txBody>
          <a:bodyPr/>
          <a:lstStyle/>
          <a:p>
            <a:pPr defTabSz="1560536">
              <a:defRPr spc="-148" sz="7424"/>
            </a:pPr>
            <a:r>
              <a:t>James 2:14 What [is] the profit, my brethren, if any one say he have faith, but have not works? can faith save him?15 Now if a brother or a sister is naked and destitute of daily food,16 and one from amongst you say to them, Go in peace, be warmed and filled; but give not to them the needful things for the body, what [is] the profit?17 So also faith, </a:t>
            </a:r>
            <a:r>
              <a:rPr>
                <a:solidFill>
                  <a:schemeClr val="accent1">
                    <a:lumOff val="13575"/>
                  </a:schemeClr>
                </a:solidFill>
              </a:rPr>
              <a:t>if it have not works, is dead by itself.</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James 2:18 But some one will say, *Thou* hast faith and *I* have works. Shew me thy faith without works, and *I* from my works will shew thee my faith. 19 *Thou* believest that God is one. Thou doest well. The demons even believe, and tremble.…"/>
          <p:cNvSpPr txBox="1"/>
          <p:nvPr>
            <p:ph type="title"/>
          </p:nvPr>
        </p:nvSpPr>
        <p:spPr>
          <a:xfrm>
            <a:off x="1241482" y="1684598"/>
            <a:ext cx="20966983" cy="8686966"/>
          </a:xfrm>
          <a:prstGeom prst="rect">
            <a:avLst/>
          </a:prstGeom>
        </p:spPr>
        <p:txBody>
          <a:bodyPr/>
          <a:lstStyle/>
          <a:p>
            <a:pPr defTabSz="1755604">
              <a:defRPr spc="-167" sz="8352"/>
            </a:pPr>
            <a:r>
              <a:t>James 2:18 But some one will say, *Thou* hast faith and *I* have works. Shew me thy faith without works, and </a:t>
            </a:r>
            <a:r>
              <a:rPr>
                <a:solidFill>
                  <a:schemeClr val="accent3">
                    <a:hueOff val="-385756"/>
                    <a:satOff val="-32155"/>
                    <a:lumOff val="17967"/>
                  </a:schemeClr>
                </a:solidFill>
              </a:rPr>
              <a:t>*I* from my works will shew thee my faith.</a:t>
            </a:r>
            <a:r>
              <a:t> 19 *Thou* believest that God is one. Thou doest well. The demons even believe, and tremble.</a:t>
            </a:r>
          </a:p>
          <a:p>
            <a:pPr defTabSz="1755604">
              <a:defRPr spc="-167" sz="8352"/>
            </a:pPr>
            <a:r>
              <a:t>20 </a:t>
            </a:r>
            <a:r>
              <a:rPr>
                <a:solidFill>
                  <a:schemeClr val="accent4">
                    <a:hueOff val="475731"/>
                    <a:satOff val="-4338"/>
                    <a:lumOff val="10182"/>
                  </a:schemeClr>
                </a:solidFill>
              </a:rPr>
              <a:t>But wilt thou know, O vain man, that faith without works is dead?</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James 2:21 Was not Abraham our father justified by works when he had offered Isaac his son upon the altar? 22 Thou seest that faith wrought with his works, and that by works faith was perfected.…"/>
          <p:cNvSpPr txBox="1"/>
          <p:nvPr>
            <p:ph type="title"/>
          </p:nvPr>
        </p:nvSpPr>
        <p:spPr>
          <a:xfrm>
            <a:off x="1241482" y="1684598"/>
            <a:ext cx="20966983" cy="8686966"/>
          </a:xfrm>
          <a:prstGeom prst="rect">
            <a:avLst/>
          </a:prstGeom>
        </p:spPr>
        <p:txBody>
          <a:bodyPr/>
          <a:lstStyle/>
          <a:p>
            <a:pPr defTabSz="1511770">
              <a:defRPr spc="-143" sz="7192"/>
            </a:pPr>
            <a:r>
              <a:t>James 2:21 Was not Abraham </a:t>
            </a:r>
            <a:r>
              <a:rPr>
                <a:solidFill>
                  <a:schemeClr val="accent3">
                    <a:hueOff val="-385756"/>
                    <a:satOff val="-32155"/>
                    <a:lumOff val="17967"/>
                  </a:schemeClr>
                </a:solidFill>
              </a:rPr>
              <a:t>our father justified by works</a:t>
            </a:r>
            <a:r>
              <a:t> when he had offered Isaac his son upon the altar? 22 Thou seest that faith wrought with his works, and that </a:t>
            </a:r>
            <a:r>
              <a:rPr>
                <a:solidFill>
                  <a:schemeClr val="accent4">
                    <a:hueOff val="475731"/>
                    <a:satOff val="-4338"/>
                    <a:lumOff val="10182"/>
                  </a:schemeClr>
                </a:solidFill>
              </a:rPr>
              <a:t>by works faith was perfected.</a:t>
            </a:r>
            <a:endParaRPr>
              <a:solidFill>
                <a:schemeClr val="accent4">
                  <a:hueOff val="475731"/>
                  <a:satOff val="-4338"/>
                  <a:lumOff val="10182"/>
                </a:schemeClr>
              </a:solidFill>
            </a:endParaRPr>
          </a:p>
          <a:p>
            <a:pPr defTabSz="1511770">
              <a:defRPr spc="-143" sz="7192"/>
            </a:pPr>
            <a:r>
              <a:t>23 And the scripture was fulfilled which says, Abraham believed God, and it was reckoned to him as righteousness, and he was called Friend of God.</a:t>
            </a:r>
          </a:p>
          <a:p>
            <a:pPr defTabSz="1511770">
              <a:defRPr spc="-143" sz="7192"/>
            </a:pPr>
            <a:r>
              <a:t>24 Ye see that </a:t>
            </a:r>
            <a:r>
              <a:rPr>
                <a:solidFill>
                  <a:schemeClr val="accent6">
                    <a:satOff val="15236"/>
                    <a:lumOff val="17673"/>
                  </a:schemeClr>
                </a:solidFill>
              </a:rPr>
              <a:t>a man is justified on the principle of works, and not on the principle of faith only.</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James 2:25 But was not in like manner also Rahab the harlot justified on the principle of works, when she had received the messengers and put [them] forth by another way? 26 For as the body without a spirit is dead, so also faith without works is dead."/>
          <p:cNvSpPr txBox="1"/>
          <p:nvPr>
            <p:ph type="title"/>
          </p:nvPr>
        </p:nvSpPr>
        <p:spPr>
          <a:xfrm>
            <a:off x="1241482" y="1684598"/>
            <a:ext cx="20966983" cy="8686966"/>
          </a:xfrm>
          <a:prstGeom prst="rect">
            <a:avLst/>
          </a:prstGeom>
        </p:spPr>
        <p:txBody>
          <a:bodyPr/>
          <a:lstStyle/>
          <a:p>
            <a:pPr defTabSz="1975054">
              <a:defRPr spc="-187" sz="9396"/>
            </a:pPr>
            <a:r>
              <a:t>James 2:25 But was not in like manner also Rahab </a:t>
            </a:r>
            <a:r>
              <a:rPr>
                <a:solidFill>
                  <a:schemeClr val="accent1">
                    <a:lumOff val="13575"/>
                  </a:schemeClr>
                </a:solidFill>
              </a:rPr>
              <a:t>the harlot justified on the principle of works, when she had received the messengers and put [them] forth by another way?</a:t>
            </a:r>
            <a:r>
              <a:t> 26 For as the body without a spirit is dead, so also faith without works is dead.</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Jeremiah 17:10 “I, the Lord, search the heart; I try the reins, even to give every man according to his ways, and according to the fruit of his doings.”"/>
          <p:cNvSpPr txBox="1"/>
          <p:nvPr>
            <p:ph type="title"/>
          </p:nvPr>
        </p:nvSpPr>
        <p:spPr>
          <a:xfrm>
            <a:off x="1241482" y="1684598"/>
            <a:ext cx="20966983" cy="8686966"/>
          </a:xfrm>
          <a:prstGeom prst="rect">
            <a:avLst/>
          </a:prstGeom>
        </p:spPr>
        <p:txBody>
          <a:bodyPr/>
          <a:lstStyle/>
          <a:p>
            <a:pPr defTabSz="2316421">
              <a:defRPr spc="-220" sz="11020"/>
            </a:pPr>
            <a:r>
              <a:t>Jeremiah 17:10 “</a:t>
            </a:r>
            <a:r>
              <a:rPr>
                <a:solidFill>
                  <a:schemeClr val="accent3">
                    <a:hueOff val="-385756"/>
                    <a:satOff val="-32155"/>
                    <a:lumOff val="17967"/>
                  </a:schemeClr>
                </a:solidFill>
              </a:rPr>
              <a:t>I, the Lord, search the heart; I try the reins,</a:t>
            </a:r>
            <a:r>
              <a:t> even to give every man according to his ways, and </a:t>
            </a:r>
            <a:r>
              <a:rPr>
                <a:solidFill>
                  <a:schemeClr val="accent3">
                    <a:hueOff val="-385756"/>
                    <a:satOff val="-32155"/>
                    <a:lumOff val="17967"/>
                  </a:schemeClr>
                </a:solidFill>
              </a:rPr>
              <a:t>according to the fruit of his doings</a:t>
            </a:r>
            <a:r>
              <a:t>.”</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SEARCH H2713 חָקַר châqar, khaw-kar'; a primitive root; properly, to penetrate; hence, to examine intimately:—find out, (make) search (out), seek (out), sound, try."/>
          <p:cNvSpPr txBox="1"/>
          <p:nvPr>
            <p:ph type="title"/>
          </p:nvPr>
        </p:nvSpPr>
        <p:spPr>
          <a:xfrm>
            <a:off x="1241482" y="1684598"/>
            <a:ext cx="20966983" cy="8686966"/>
          </a:xfrm>
          <a:prstGeom prst="rect">
            <a:avLst/>
          </a:prstGeom>
        </p:spPr>
        <p:txBody>
          <a:bodyPr/>
          <a:lstStyle>
            <a:lvl1pPr defTabSz="2267655">
              <a:defRPr spc="-215" sz="10788"/>
            </a:lvl1pPr>
          </a:lstStyle>
          <a:p>
            <a:pPr/>
            <a:r>
              <a:t>SEARCH H2713 חָקַר châqar, khaw-kar'; a primitive root; properly, to penetrate; hence, to examine intimately:—find out, (make) search (out), seek (out), sound, try.</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TEST H974 בָּחַן bâchan, baw-khan'; a primitive root; to test (especially metals); generally and figuratively, to investigate:—examine, prove, tempt, try (trial)."/>
          <p:cNvSpPr txBox="1"/>
          <p:nvPr>
            <p:ph type="title"/>
          </p:nvPr>
        </p:nvSpPr>
        <p:spPr>
          <a:xfrm>
            <a:off x="1241482" y="1684598"/>
            <a:ext cx="20966983" cy="8686966"/>
          </a:xfrm>
          <a:prstGeom prst="rect">
            <a:avLst/>
          </a:prstGeom>
        </p:spPr>
        <p:txBody>
          <a:bodyPr/>
          <a:lstStyle>
            <a:lvl1pPr defTabSz="2389572">
              <a:defRPr spc="-227" sz="11368"/>
            </a:lvl1pPr>
          </a:lstStyle>
          <a:p>
            <a:pPr/>
            <a:r>
              <a:t>TEST H974 בָּחַן bâchan, baw-khan'; a primitive root; to test (especially metals); generally and figuratively, to investigate:—examine, prove, tempt, try (trial).</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Prov. 24;12 If you [claim ignorance and] say, “See, we did not know this,” Does He not consider it who weighs and examines the hearts and their motives? And does He not know it who guards your life and keeps your soul? And will He not repay [you and] eve"/>
          <p:cNvSpPr txBox="1"/>
          <p:nvPr>
            <p:ph type="title"/>
          </p:nvPr>
        </p:nvSpPr>
        <p:spPr>
          <a:xfrm>
            <a:off x="1241482" y="1684598"/>
            <a:ext cx="20966983" cy="8686966"/>
          </a:xfrm>
          <a:prstGeom prst="rect">
            <a:avLst/>
          </a:prstGeom>
        </p:spPr>
        <p:txBody>
          <a:bodyPr/>
          <a:lstStyle>
            <a:lvl1pPr defTabSz="1804370">
              <a:defRPr spc="-171" sz="8584"/>
            </a:lvl1pPr>
          </a:lstStyle>
          <a:p>
            <a:pPr/>
            <a:r>
              <a:t>Prov. 24;12 If you [claim ignorance and] say, “See, we did not know this,” Does He not consider it who weighs and examines the hearts and their motives? And does He not know it who guards your life and keeps your soul? And will He not repay [you and] every man according to his works?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Revelation 3:7 And to the angel of the church in Philadelphia write; These things saith he that is holy, he that is true, he that hath the key of David, he that openeth, and no man shutteth; and shutteth, and no man openeth;"/>
          <p:cNvSpPr txBox="1"/>
          <p:nvPr>
            <p:ph type="title"/>
          </p:nvPr>
        </p:nvSpPr>
        <p:spPr>
          <a:xfrm>
            <a:off x="1206498" y="1632122"/>
            <a:ext cx="21971004" cy="8686966"/>
          </a:xfrm>
          <a:prstGeom prst="rect">
            <a:avLst/>
          </a:prstGeom>
        </p:spPr>
        <p:txBody>
          <a:bodyPr/>
          <a:lstStyle/>
          <a:p>
            <a:pPr defTabSz="2170121">
              <a:defRPr spc="-206" sz="10324"/>
            </a:pPr>
            <a:r>
              <a:t>Revelation 3:7 And to the angel of the church in Philadelphia write; These things </a:t>
            </a:r>
            <a:r>
              <a:rPr>
                <a:solidFill>
                  <a:schemeClr val="accent4"/>
                </a:solidFill>
              </a:rPr>
              <a:t>saith he that is holy</a:t>
            </a:r>
            <a:r>
              <a:t>, </a:t>
            </a:r>
            <a:r>
              <a:rPr>
                <a:solidFill>
                  <a:schemeClr val="accent3">
                    <a:hueOff val="-385756"/>
                    <a:satOff val="-32155"/>
                    <a:lumOff val="17967"/>
                  </a:schemeClr>
                </a:solidFill>
              </a:rPr>
              <a:t>he that is true</a:t>
            </a:r>
            <a:r>
              <a:t>, </a:t>
            </a:r>
            <a:r>
              <a:rPr>
                <a:solidFill>
                  <a:schemeClr val="accent2">
                    <a:hueOff val="-206910"/>
                    <a:satOff val="-12829"/>
                    <a:lumOff val="16238"/>
                  </a:schemeClr>
                </a:solidFill>
              </a:rPr>
              <a:t>he that hath the key of David</a:t>
            </a:r>
            <a:r>
              <a:t>, </a:t>
            </a:r>
            <a:r>
              <a:rPr>
                <a:solidFill>
                  <a:schemeClr val="accent6">
                    <a:satOff val="15236"/>
                    <a:lumOff val="17673"/>
                  </a:schemeClr>
                </a:solidFill>
              </a:rPr>
              <a:t>he that openeth, and no man shutteth</a:t>
            </a:r>
            <a:r>
              <a:t>; </a:t>
            </a:r>
            <a:r>
              <a:rPr>
                <a:solidFill>
                  <a:schemeClr val="accent1"/>
                </a:solidFill>
              </a:rPr>
              <a:t>and shutteth, and no man openeth;</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Ecclesiastes 3:17 I said in my heart, God will judge the righteous and the wicked; for there is a time there for every [a]purpose and for every work."/>
          <p:cNvSpPr txBox="1"/>
          <p:nvPr>
            <p:ph type="title"/>
          </p:nvPr>
        </p:nvSpPr>
        <p:spPr>
          <a:xfrm>
            <a:off x="1241482" y="1684598"/>
            <a:ext cx="20966983" cy="8686966"/>
          </a:xfrm>
          <a:prstGeom prst="rect">
            <a:avLst/>
          </a:prstGeom>
        </p:spPr>
        <p:txBody>
          <a:bodyPr/>
          <a:lstStyle>
            <a:lvl1pPr defTabSz="2316421">
              <a:defRPr spc="-220" sz="11020"/>
            </a:lvl1pPr>
          </a:lstStyle>
          <a:p>
            <a:pPr/>
            <a:r>
              <a:t>Ecclesiastes 3:17 I said in my heart, God will judge the righteous and the wicked; for there is a time there for every [a]purpose and for every work.</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Matthew 16:27 For the Son of man shall come in the glory of his Father with his angels; and then shall he render (reward) unto every man according to his deeds."/>
          <p:cNvSpPr txBox="1"/>
          <p:nvPr>
            <p:ph type="title"/>
          </p:nvPr>
        </p:nvSpPr>
        <p:spPr>
          <a:xfrm>
            <a:off x="1241482" y="1684598"/>
            <a:ext cx="20966983" cy="8686966"/>
          </a:xfrm>
          <a:prstGeom prst="rect">
            <a:avLst/>
          </a:prstGeom>
        </p:spPr>
        <p:txBody>
          <a:bodyPr/>
          <a:lstStyle/>
          <a:p>
            <a:pPr defTabSz="2243271">
              <a:defRPr spc="-213" sz="10672"/>
            </a:pPr>
            <a:r>
              <a:t>Matthew 16:27 For the Son of man shall come in the glory of his Father with his angels; and then shall </a:t>
            </a:r>
            <a:r>
              <a:rPr>
                <a:solidFill>
                  <a:schemeClr val="accent4">
                    <a:hueOff val="475731"/>
                    <a:satOff val="-4338"/>
                    <a:lumOff val="10182"/>
                  </a:schemeClr>
                </a:solidFill>
              </a:rPr>
              <a:t>he render (reward) unto every man according to his deeds</a:t>
            </a:r>
            <a:r>
              <a:t>.</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Ecclesiastes 9:10 Whatsoever thy hand findeth to do, do it with thy might; for there is no work, nor device, nor knowledge, nor wisdom, in the grave, whither thou goest."/>
          <p:cNvSpPr txBox="1"/>
          <p:nvPr>
            <p:ph type="title"/>
          </p:nvPr>
        </p:nvSpPr>
        <p:spPr>
          <a:xfrm>
            <a:off x="1241482" y="1684598"/>
            <a:ext cx="20966983" cy="8686966"/>
          </a:xfrm>
          <a:prstGeom prst="rect">
            <a:avLst/>
          </a:prstGeom>
        </p:spPr>
        <p:txBody>
          <a:bodyPr/>
          <a:lstStyle/>
          <a:p>
            <a:pPr defTabSz="2316421">
              <a:defRPr spc="-220" sz="11020"/>
            </a:pPr>
            <a:r>
              <a:t>Ecclesiastes 9:10 </a:t>
            </a:r>
            <a:r>
              <a:rPr>
                <a:solidFill>
                  <a:schemeClr val="accent3">
                    <a:hueOff val="-385756"/>
                    <a:satOff val="-32155"/>
                    <a:lumOff val="17967"/>
                  </a:schemeClr>
                </a:solidFill>
              </a:rPr>
              <a:t>Whatsoever thy hand findeth to do, do it with thy might;</a:t>
            </a:r>
            <a:r>
              <a:t> </a:t>
            </a:r>
            <a:r>
              <a:rPr>
                <a:solidFill>
                  <a:schemeClr val="accent6">
                    <a:satOff val="15236"/>
                    <a:lumOff val="17673"/>
                  </a:schemeClr>
                </a:solidFill>
              </a:rPr>
              <a:t>for there is no work, nor device, nor knowledge, nor wisdom, in the grave, whither thou goest.</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Titus 2:14 Who gave himself for us, that he might redeem us from all iniquity, and purify unto himself a peculiar people, zealous of good works."/>
          <p:cNvSpPr txBox="1"/>
          <p:nvPr>
            <p:ph type="title"/>
          </p:nvPr>
        </p:nvSpPr>
        <p:spPr>
          <a:xfrm>
            <a:off x="1241482" y="1684598"/>
            <a:ext cx="20966983" cy="8686966"/>
          </a:xfrm>
          <a:prstGeom prst="rect">
            <a:avLst/>
          </a:prstGeom>
        </p:spPr>
        <p:txBody>
          <a:bodyPr/>
          <a:lstStyle/>
          <a:p>
            <a:pPr defTabSz="2316421">
              <a:defRPr spc="-220" sz="11020"/>
            </a:pPr>
            <a:r>
              <a:t>Titus 2:14 Who gave himself for us, that he might redeem us from all iniquity, </a:t>
            </a:r>
            <a:r>
              <a:rPr>
                <a:solidFill>
                  <a:schemeClr val="accent6">
                    <a:satOff val="15236"/>
                    <a:lumOff val="17673"/>
                  </a:schemeClr>
                </a:solidFill>
              </a:rPr>
              <a:t>and purify unto himself a peculiar people</a:t>
            </a:r>
            <a:r>
              <a:t>, </a:t>
            </a:r>
            <a:r>
              <a:rPr>
                <a:solidFill>
                  <a:schemeClr val="accent3">
                    <a:hueOff val="-385756"/>
                    <a:satOff val="-32155"/>
                    <a:lumOff val="17967"/>
                  </a:schemeClr>
                </a:solidFill>
              </a:rPr>
              <a:t>zealous of good works.</a:t>
            </a:r>
            <a:endParaRPr>
              <a:solidFill>
                <a:schemeClr val="accent3">
                  <a:hueOff val="-385756"/>
                  <a:satOff val="-32155"/>
                  <a:lumOff val="17967"/>
                </a:schemeClr>
              </a:solidFill>
            </a:endParaRPr>
          </a:p>
        </p:txBody>
      </p:sp>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good works…"/>
          <p:cNvSpPr txBox="1"/>
          <p:nvPr>
            <p:ph type="title"/>
          </p:nvPr>
        </p:nvSpPr>
        <p:spPr>
          <a:xfrm>
            <a:off x="1241482" y="1684598"/>
            <a:ext cx="20966983" cy="8686966"/>
          </a:xfrm>
          <a:prstGeom prst="rect">
            <a:avLst/>
          </a:prstGeom>
        </p:spPr>
        <p:txBody>
          <a:bodyPr/>
          <a:lstStyle/>
          <a:p>
            <a:pPr defTabSz="1609303">
              <a:defRPr spc="-153" sz="7656"/>
            </a:pPr>
            <a:r>
              <a:rPr>
                <a:solidFill>
                  <a:schemeClr val="accent3">
                    <a:hueOff val="-385756"/>
                    <a:satOff val="-32155"/>
                    <a:lumOff val="17967"/>
                  </a:schemeClr>
                </a:solidFill>
              </a:rPr>
              <a:t>good works</a:t>
            </a:r>
            <a:endParaRPr>
              <a:solidFill>
                <a:schemeClr val="accent3">
                  <a:hueOff val="-385756"/>
                  <a:satOff val="-32155"/>
                  <a:lumOff val="17967"/>
                </a:schemeClr>
              </a:solidFill>
            </a:endParaRPr>
          </a:p>
          <a:p>
            <a:pPr defTabSz="1609303">
              <a:defRPr spc="-153" sz="7656"/>
            </a:pPr>
            <a:r>
              <a:rPr>
                <a:solidFill>
                  <a:schemeClr val="accent3">
                    <a:hueOff val="-385756"/>
                    <a:satOff val="-32155"/>
                    <a:lumOff val="17967"/>
                  </a:schemeClr>
                </a:solidFill>
              </a:rPr>
              <a:t>καλός kalós, kal-os'; of uncertain affinity; properly, beautiful, but chiefly (figuratively) good (literally or morally), i.e. valuable or virtuous (for appearance or use, and thus distinguished from G18, which is properly intrinsic):—X better, fair, good(-ly), honest, meet, well, worthy.</a:t>
            </a:r>
            <a:endParaRPr>
              <a:solidFill>
                <a:schemeClr val="accent3">
                  <a:hueOff val="-385756"/>
                  <a:satOff val="-32155"/>
                  <a:lumOff val="17967"/>
                </a:schemeClr>
              </a:solidFill>
            </a:endParaRPr>
          </a:p>
        </p:txBody>
      </p:sp>
    </p:spTree>
  </p:cSld>
  <p:clrMapOvr>
    <a:masterClrMapping/>
  </p:clrMapOvr>
  <p:transition xmlns:p14="http://schemas.microsoft.com/office/powerpoint/2010/main" spd="med" advClick="1"/>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9" name="Titus 2:7 And in all things show yourself to be an example of good works, with purity in doctrine [having the strictest regard for integrity and truth], dignified,"/>
          <p:cNvSpPr txBox="1"/>
          <p:nvPr>
            <p:ph type="title"/>
          </p:nvPr>
        </p:nvSpPr>
        <p:spPr>
          <a:xfrm>
            <a:off x="1241482" y="1684598"/>
            <a:ext cx="20966983" cy="8686966"/>
          </a:xfrm>
          <a:prstGeom prst="rect">
            <a:avLst/>
          </a:prstGeom>
        </p:spPr>
        <p:txBody>
          <a:bodyPr/>
          <a:lstStyle/>
          <a:p>
            <a:pPr defTabSz="2316421">
              <a:defRPr spc="-220" sz="11020"/>
            </a:pPr>
            <a:r>
              <a:t>Titus 2:7 And in all things show yourself to be </a:t>
            </a:r>
            <a:r>
              <a:rPr>
                <a:solidFill>
                  <a:schemeClr val="accent3">
                    <a:hueOff val="-385756"/>
                    <a:satOff val="-32155"/>
                    <a:lumOff val="17967"/>
                  </a:schemeClr>
                </a:solidFill>
              </a:rPr>
              <a:t>an example of good works</a:t>
            </a:r>
            <a:r>
              <a:t>, with purity in doctrine [having the strictest regard for integrity and truth], dignified,</a:t>
            </a:r>
          </a:p>
        </p:txBody>
      </p:sp>
    </p:spTree>
  </p:cSld>
  <p:clrMapOvr>
    <a:masterClrMapping/>
  </p:clrMapOvr>
  <p:transition xmlns:p14="http://schemas.microsoft.com/office/powerpoint/2010/main" spd="med" advClick="1"/>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1" name="Titus 3:1 Put them in mind to be subject (OBEDIENT) to principalities and powers, to obey magistrates, to be ready for every good work,"/>
          <p:cNvSpPr txBox="1"/>
          <p:nvPr>
            <p:ph type="title"/>
          </p:nvPr>
        </p:nvSpPr>
        <p:spPr>
          <a:xfrm>
            <a:off x="1241482" y="1684598"/>
            <a:ext cx="20966983" cy="8686966"/>
          </a:xfrm>
          <a:prstGeom prst="rect">
            <a:avLst/>
          </a:prstGeom>
        </p:spPr>
        <p:txBody>
          <a:bodyPr/>
          <a:lstStyle/>
          <a:p>
            <a:pPr/>
            <a:r>
              <a:t>Titus 3:1 </a:t>
            </a:r>
            <a:r>
              <a:rPr>
                <a:solidFill>
                  <a:schemeClr val="accent4">
                    <a:hueOff val="475731"/>
                    <a:satOff val="-4338"/>
                    <a:lumOff val="10182"/>
                  </a:schemeClr>
                </a:solidFill>
              </a:rPr>
              <a:t>Put them in mind to be subject (OBEDIENT)</a:t>
            </a:r>
            <a:r>
              <a:t> to principalities and powers, to obey magistrates, </a:t>
            </a:r>
            <a:r>
              <a:rPr>
                <a:solidFill>
                  <a:schemeClr val="accent6">
                    <a:satOff val="15236"/>
                    <a:lumOff val="17673"/>
                  </a:schemeClr>
                </a:solidFill>
              </a:rPr>
              <a:t>to be ready for every good work</a:t>
            </a:r>
            <a:r>
              <a:t>,</a:t>
            </a:r>
          </a:p>
        </p:txBody>
      </p:sp>
    </p:spTree>
  </p:cSld>
  <p:clrMapOvr>
    <a:masterClrMapping/>
  </p:clrMapOvr>
  <p:transition xmlns:p14="http://schemas.microsoft.com/office/powerpoint/2010/main" spd="med" advClick="1"/>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Titus 3:8 This is a faithful saying, and these things I enjoin that thou affirm constantly, that those who have believed in God might be careful to maintain good works. These things are good and profitable unto men."/>
          <p:cNvSpPr txBox="1"/>
          <p:nvPr>
            <p:ph type="title"/>
          </p:nvPr>
        </p:nvSpPr>
        <p:spPr>
          <a:xfrm>
            <a:off x="1241482" y="1684598"/>
            <a:ext cx="20966983" cy="8686966"/>
          </a:xfrm>
          <a:prstGeom prst="rect">
            <a:avLst/>
          </a:prstGeom>
        </p:spPr>
        <p:txBody>
          <a:bodyPr/>
          <a:lstStyle/>
          <a:p>
            <a:pPr defTabSz="2121354">
              <a:defRPr spc="-201" sz="10092"/>
            </a:pPr>
            <a:r>
              <a:t>Titus 3:8 This is a faithful saying, and these things I enjoin that thou affirm constantly, that those who have believed in God might </a:t>
            </a:r>
            <a:r>
              <a:rPr>
                <a:solidFill>
                  <a:schemeClr val="accent6">
                    <a:satOff val="15236"/>
                    <a:lumOff val="17673"/>
                  </a:schemeClr>
                </a:solidFill>
              </a:rPr>
              <a:t>be careful to maintain good works</a:t>
            </a:r>
            <a:r>
              <a:t>. These things are good and profitable unto men.</a:t>
            </a:r>
          </a:p>
        </p:txBody>
      </p:sp>
    </p:spTree>
  </p:cSld>
  <p:clrMapOvr>
    <a:masterClrMapping/>
  </p:clrMapOvr>
  <p:transition xmlns:p14="http://schemas.microsoft.com/office/powerpoint/2010/main" spd="med" advClick="1"/>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5" name="Titus 3:14 And let our own also learn to perform good works for necessary uses, that they be not unfruitful."/>
          <p:cNvSpPr txBox="1"/>
          <p:nvPr>
            <p:ph type="title"/>
          </p:nvPr>
        </p:nvSpPr>
        <p:spPr>
          <a:xfrm>
            <a:off x="1241482" y="1684598"/>
            <a:ext cx="20966983" cy="8686966"/>
          </a:xfrm>
          <a:prstGeom prst="rect">
            <a:avLst/>
          </a:prstGeom>
        </p:spPr>
        <p:txBody>
          <a:bodyPr/>
          <a:lstStyle/>
          <a:p>
            <a:pPr/>
            <a:r>
              <a:t>Titus 3:14 And let our own also learn </a:t>
            </a:r>
            <a:r>
              <a:rPr>
                <a:solidFill>
                  <a:schemeClr val="accent2">
                    <a:hueOff val="-206910"/>
                    <a:satOff val="-12829"/>
                    <a:lumOff val="16238"/>
                  </a:schemeClr>
                </a:solidFill>
              </a:rPr>
              <a:t>to perform good works for necessary uses</a:t>
            </a:r>
            <a:r>
              <a:t>, that they be not unfruitful.</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7" name="James 3:13 Who is a wise man and endued with knowledge among you? Let him show his works out of good conduct and with the meekness of wisdom."/>
          <p:cNvSpPr txBox="1"/>
          <p:nvPr>
            <p:ph type="title"/>
          </p:nvPr>
        </p:nvSpPr>
        <p:spPr>
          <a:xfrm>
            <a:off x="1241482" y="1684598"/>
            <a:ext cx="20966983" cy="8686966"/>
          </a:xfrm>
          <a:prstGeom prst="rect">
            <a:avLst/>
          </a:prstGeom>
        </p:spPr>
        <p:txBody>
          <a:bodyPr/>
          <a:lstStyle/>
          <a:p>
            <a:pPr/>
            <a:r>
              <a:t>James 3:13 Who is a wise man and endued with knowledge among you? Let him </a:t>
            </a:r>
            <a:r>
              <a:rPr>
                <a:solidFill>
                  <a:schemeClr val="accent3">
                    <a:hueOff val="-385756"/>
                    <a:satOff val="-32155"/>
                    <a:lumOff val="17967"/>
                  </a:schemeClr>
                </a:solidFill>
              </a:rPr>
              <a:t>show his works out of good conduct</a:t>
            </a:r>
            <a:r>
              <a:t> </a:t>
            </a:r>
            <a:r>
              <a:rPr>
                <a:solidFill>
                  <a:schemeClr val="accent4">
                    <a:hueOff val="475731"/>
                    <a:satOff val="-4338"/>
                    <a:lumOff val="10182"/>
                  </a:schemeClr>
                </a:solidFill>
              </a:rPr>
              <a:t>and with the meekness of wisdom.</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G40ἅγιος hágios, hag'-ee-os; from ἅγος hágos (compare G53, G2282); sacred (physically, pure, morally blameless or religious, ceremonially, consecrated):—(most) holy (one, thing), saint.…"/>
          <p:cNvSpPr txBox="1"/>
          <p:nvPr>
            <p:ph type="title"/>
          </p:nvPr>
        </p:nvSpPr>
        <p:spPr>
          <a:xfrm>
            <a:off x="1206498" y="1632122"/>
            <a:ext cx="21971004" cy="8686965"/>
          </a:xfrm>
          <a:prstGeom prst="rect">
            <a:avLst/>
          </a:prstGeom>
        </p:spPr>
        <p:txBody>
          <a:bodyPr/>
          <a:lstStyle/>
          <a:p>
            <a:pPr defTabSz="1706837">
              <a:defRPr spc="-162" sz="8119"/>
            </a:pPr>
            <a:r>
              <a:t>G40ἅγιος hágios, hag'-ee-os; from ἅγος hágos (compare G53, G2282); sacred (physically, pure, morally blameless or religious, ceremonially, consecrated):—(most) holy (one, thing), saint.</a:t>
            </a:r>
          </a:p>
          <a:p>
            <a:pPr defTabSz="1706837">
              <a:defRPr spc="-162" sz="8119"/>
            </a:pPr>
            <a:r>
              <a:t>ἁγνός hagnós, hag-nos'; from the same as G40; properly, clean, i.e. (figuratively) innocent, modest, perfect:—chaste, clean, pure.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G228 ἀληθινός alēthinós, al-ay-thee-nos'; from G227; truthful:—true.…"/>
          <p:cNvSpPr txBox="1"/>
          <p:nvPr>
            <p:ph type="title"/>
          </p:nvPr>
        </p:nvSpPr>
        <p:spPr>
          <a:xfrm>
            <a:off x="1206498" y="1632122"/>
            <a:ext cx="21971004" cy="8686965"/>
          </a:xfrm>
          <a:prstGeom prst="rect">
            <a:avLst/>
          </a:prstGeom>
        </p:spPr>
        <p:txBody>
          <a:bodyPr/>
          <a:lstStyle/>
          <a:p>
            <a:pPr defTabSz="1267936">
              <a:defRPr spc="-120" sz="6032"/>
            </a:pPr>
            <a:r>
              <a:t>G228 ἀληθινός alēthinós, al-ay-thee-nos'; from G227; truthful:—true.</a:t>
            </a:r>
          </a:p>
          <a:p>
            <a:pPr defTabSz="1267936">
              <a:defRPr spc="-120" sz="6032"/>
            </a:pPr>
            <a:r>
              <a:t>that which has not only the name and resemblance, but the real nature corresponding to the name, in every respect corresponding to the idea signified by the name, real, true genuine</a:t>
            </a:r>
          </a:p>
          <a:p>
            <a:pPr defTabSz="1267936">
              <a:defRPr spc="-120" sz="6032"/>
            </a:pPr>
            <a:r>
              <a:t>opposite to what is fictitious, counterfeit, imaginary, simulated or pretended</a:t>
            </a:r>
          </a:p>
          <a:p>
            <a:pPr defTabSz="1267936">
              <a:defRPr spc="-120" sz="6032"/>
            </a:pPr>
            <a:r>
              <a:t>it contrasts realities with their semblances</a:t>
            </a:r>
          </a:p>
          <a:p>
            <a:pPr defTabSz="1267936">
              <a:defRPr spc="-120" sz="6032"/>
            </a:pPr>
            <a:r>
              <a:t>opposite to what is imperfect defective, frail, uncertain</a:t>
            </a:r>
          </a:p>
          <a:p>
            <a:pPr defTabSz="1267936">
              <a:defRPr spc="-120" sz="6032"/>
            </a:pPr>
            <a:r>
              <a:t>true, veracious, sincere</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Isaiah 22:20 ¶ And it shall come to pass in that day, that I will call my servant Eliakim the son of Hilkiah: 21 And I will clothe him with thy robe, and strengthen him with thy girdle, and I will commit thy government into his hand: and he shall be a fa"/>
          <p:cNvSpPr txBox="1"/>
          <p:nvPr>
            <p:ph type="title"/>
          </p:nvPr>
        </p:nvSpPr>
        <p:spPr>
          <a:xfrm>
            <a:off x="1206498" y="1632122"/>
            <a:ext cx="21971004" cy="8686965"/>
          </a:xfrm>
          <a:prstGeom prst="rect">
            <a:avLst/>
          </a:prstGeom>
        </p:spPr>
        <p:txBody>
          <a:bodyPr/>
          <a:lstStyle/>
          <a:p>
            <a:pPr defTabSz="1389853">
              <a:defRPr spc="-132" sz="6612"/>
            </a:pPr>
            <a:r>
              <a:t>Isaiah 22:20 ¶ And it shall come to pass in that day, that I will call my servant Eliakim the son of Hilkiah: 21 And I will clothe him with thy robe, and strengthen him with thy girdle, and </a:t>
            </a:r>
            <a:r>
              <a:rPr>
                <a:solidFill>
                  <a:schemeClr val="accent5">
                    <a:hueOff val="106044"/>
                    <a:satOff val="10158"/>
                    <a:lumOff val="16042"/>
                  </a:schemeClr>
                </a:solidFill>
              </a:rPr>
              <a:t>I will commit thy government into his hand</a:t>
            </a:r>
            <a:r>
              <a:t>: </a:t>
            </a:r>
            <a:r>
              <a:rPr>
                <a:solidFill>
                  <a:schemeClr val="accent4"/>
                </a:solidFill>
              </a:rPr>
              <a:t>and he shall be a father to the inhabitants of Jerusalem</a:t>
            </a:r>
            <a:r>
              <a:t>, and to the house of Judah. 22 </a:t>
            </a:r>
            <a:r>
              <a:rPr>
                <a:solidFill>
                  <a:schemeClr val="accent2">
                    <a:hueOff val="-206910"/>
                    <a:satOff val="-12829"/>
                    <a:lumOff val="16238"/>
                  </a:schemeClr>
                </a:solidFill>
              </a:rPr>
              <a:t>And the key of the house of David will I lay upon his shoulder; so he shall open, and none shall shut; and he shall shut, and none shall </a:t>
            </a:r>
            <a:r>
              <a:t>open. 23 And I will fasten him as a nail in a sure place; and he shall be for a glorious throne to his father’s house.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Matthew 16:19 And I will give unto thee the keys of the kingdom of heaven: and whatsoever thou shalt bind on earth shall be bound in heaven: and whatsoever thou shalt loose on earth shall be loosed in heaven"/>
          <p:cNvSpPr txBox="1"/>
          <p:nvPr>
            <p:ph type="title"/>
          </p:nvPr>
        </p:nvSpPr>
        <p:spPr>
          <a:xfrm>
            <a:off x="1206498" y="1632122"/>
            <a:ext cx="21971004" cy="8686965"/>
          </a:xfrm>
          <a:prstGeom prst="rect">
            <a:avLst/>
          </a:prstGeom>
        </p:spPr>
        <p:txBody>
          <a:bodyPr/>
          <a:lstStyle/>
          <a:p>
            <a:pPr defTabSz="2072588">
              <a:defRPr spc="-197" sz="9860"/>
            </a:pPr>
            <a:r>
              <a:t>Matthew 16:19 </a:t>
            </a:r>
            <a:r>
              <a:rPr>
                <a:solidFill>
                  <a:schemeClr val="accent2">
                    <a:hueOff val="-206910"/>
                    <a:satOff val="-12829"/>
                    <a:lumOff val="16238"/>
                  </a:schemeClr>
                </a:solidFill>
              </a:rPr>
              <a:t>And I will give unto thee the keys of the kingdom of heaven</a:t>
            </a:r>
            <a:r>
              <a:t>: and whatsoever thou shalt bind on earth shall be bound in heaven: and whatsoever thou shalt loose on earth shall be loosed in heaven</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Revelation 3:8 I know thy works: behold, I have set before thee an open door and no man can shut it: for thou hast a little strength, and hast   kept  my word, and hast not denied my…"/>
          <p:cNvSpPr txBox="1"/>
          <p:nvPr>
            <p:ph type="title"/>
          </p:nvPr>
        </p:nvSpPr>
        <p:spPr>
          <a:xfrm>
            <a:off x="1241482" y="1684598"/>
            <a:ext cx="20966983" cy="8686966"/>
          </a:xfrm>
          <a:prstGeom prst="rect">
            <a:avLst/>
          </a:prstGeom>
        </p:spPr>
        <p:txBody>
          <a:bodyPr/>
          <a:lstStyle/>
          <a:p>
            <a:pPr defTabSz="2023821">
              <a:defRPr spc="-192" sz="9628"/>
            </a:pPr>
            <a:r>
              <a:t>Revelation 3:8 </a:t>
            </a:r>
            <a:r>
              <a:rPr>
                <a:solidFill>
                  <a:schemeClr val="accent4">
                    <a:hueOff val="475731"/>
                    <a:satOff val="-4338"/>
                    <a:lumOff val="10182"/>
                  </a:schemeClr>
                </a:solidFill>
              </a:rPr>
              <a:t>I know thy works: </a:t>
            </a:r>
            <a:r>
              <a:t>behold, I have set before thee an open door and no man can shut it: for thou hast a little strength, and hast   kept  my word, and hast not denied my </a:t>
            </a:r>
          </a:p>
          <a:p>
            <a:pPr defTabSz="2023821">
              <a:defRPr spc="-192" sz="9628"/>
            </a:pPr>
            <a:r>
              <a:t>name</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I know your works, that you are neither cold nor hot (Laodicea)…"/>
          <p:cNvSpPr txBox="1"/>
          <p:nvPr>
            <p:ph type="title"/>
          </p:nvPr>
        </p:nvSpPr>
        <p:spPr>
          <a:xfrm>
            <a:off x="1241482" y="1684598"/>
            <a:ext cx="20966983" cy="8686966"/>
          </a:xfrm>
          <a:prstGeom prst="rect">
            <a:avLst/>
          </a:prstGeom>
        </p:spPr>
        <p:txBody>
          <a:bodyPr/>
          <a:lstStyle/>
          <a:p>
            <a:pPr defTabSz="1438619">
              <a:defRPr spc="-136" sz="6843">
                <a:solidFill>
                  <a:schemeClr val="accent1">
                    <a:lumOff val="13575"/>
                  </a:schemeClr>
                </a:solidFill>
              </a:defRPr>
            </a:pPr>
            <a:r>
              <a:t>“I know your works, that you are neither cold nor hot (Laodicea)</a:t>
            </a:r>
          </a:p>
          <a:p>
            <a:pPr defTabSz="1438619">
              <a:defRPr spc="-136" sz="6843">
                <a:solidFill>
                  <a:schemeClr val="accent2">
                    <a:hueOff val="-206910"/>
                    <a:satOff val="-12829"/>
                    <a:lumOff val="16238"/>
                  </a:schemeClr>
                </a:solidFill>
              </a:defRPr>
            </a:pPr>
            <a:r>
              <a:t>“I know your works, that you have a name that you live, but you are dead (Sardis)</a:t>
            </a:r>
          </a:p>
          <a:p>
            <a:pPr defTabSz="1438619">
              <a:defRPr spc="-136" sz="6843">
                <a:solidFill>
                  <a:schemeClr val="accent3">
                    <a:hueOff val="-385756"/>
                    <a:satOff val="-32155"/>
                    <a:lumOff val="17967"/>
                  </a:schemeClr>
                </a:solidFill>
              </a:defRPr>
            </a:pPr>
            <a:r>
              <a:t>“I know your works, your fatigue and your perseverance….you have left your first love (Ephesus)</a:t>
            </a:r>
          </a:p>
          <a:p>
            <a:pPr defTabSz="1438619">
              <a:defRPr spc="-136" sz="6843">
                <a:solidFill>
                  <a:schemeClr val="accent4">
                    <a:hueOff val="475731"/>
                    <a:satOff val="-4338"/>
                    <a:lumOff val="10182"/>
                  </a:schemeClr>
                </a:solidFill>
              </a:defRPr>
            </a:pPr>
            <a:r>
              <a:t>“I know your works, your love, your faith, your service and your perseverance,….you tolerate Jezebel (Thyatira)</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Ephesians 2:10 For we are his workmanship, created in Christ Jesus unto good works, which God hath before ordained that we should walk in them."/>
          <p:cNvSpPr txBox="1"/>
          <p:nvPr>
            <p:ph type="title"/>
          </p:nvPr>
        </p:nvSpPr>
        <p:spPr>
          <a:xfrm>
            <a:off x="1241482" y="1684598"/>
            <a:ext cx="20966983" cy="8686966"/>
          </a:xfrm>
          <a:prstGeom prst="rect">
            <a:avLst/>
          </a:prstGeom>
        </p:spPr>
        <p:txBody>
          <a:bodyPr/>
          <a:lstStyle/>
          <a:p>
            <a:pPr/>
            <a:r>
              <a:t>Ephesians 2:10 For we are his workmanship, </a:t>
            </a:r>
            <a:r>
              <a:rPr>
                <a:solidFill>
                  <a:schemeClr val="accent5">
                    <a:hueOff val="106044"/>
                    <a:satOff val="10158"/>
                    <a:lumOff val="16042"/>
                  </a:schemeClr>
                </a:solidFill>
              </a:rPr>
              <a:t>created in Christ Jesus unto good works</a:t>
            </a:r>
            <a:r>
              <a:t>, </a:t>
            </a:r>
            <a:r>
              <a:rPr>
                <a:solidFill>
                  <a:schemeClr val="accent2">
                    <a:hueOff val="-206910"/>
                    <a:satOff val="-12829"/>
                    <a:lumOff val="16238"/>
                  </a:schemeClr>
                </a:solidFill>
              </a:rPr>
              <a:t>which God hath before ordained that we should walk in them.</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